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ricolage Grotesque Extra Bold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8-1.png>
</file>

<file path=ppt/media/image-8-2.png>
</file>

<file path=ppt/media/image-9-1.png>
</file>

<file path=ppt/media/image-9-2.png>
</file>

<file path=ppt/media/image-9-3.svg>
</file>

<file path=ppt/media/image-9-4.png>
</file>

<file path=ppt/media/image-9-5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5172" y="707469"/>
            <a:ext cx="6547961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Strategic Recommendations</a:t>
            </a:r>
            <a:endParaRPr lang="en-US" sz="36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5172" y="1564719"/>
            <a:ext cx="926783" cy="111216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47215" y="1749981"/>
            <a:ext cx="2327672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Boost Subscriptions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7247215" y="2150745"/>
            <a:ext cx="673441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exclusive benefits and rewards for subscribers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172" y="2676882"/>
            <a:ext cx="926783" cy="11121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247215" y="2862143"/>
            <a:ext cx="2316956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Loyalty Programs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7247215" y="3262908"/>
            <a:ext cx="673441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Reward repeat buyers to increase retention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5172" y="3789045"/>
            <a:ext cx="926783" cy="111216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247215" y="3974306"/>
            <a:ext cx="2316956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Review Discounts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7247215" y="4375071"/>
            <a:ext cx="673441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Balance sales growth with margin protection</a:t>
            </a:r>
            <a:endParaRPr lang="en-US" sz="1450" dirty="0"/>
          </a:p>
        </p:txBody>
      </p:sp>
      <p:sp>
        <p:nvSpPr>
          <p:cNvPr id="13" name="Shape 7"/>
          <p:cNvSpPr/>
          <p:nvPr/>
        </p:nvSpPr>
        <p:spPr>
          <a:xfrm>
            <a:off x="6135172" y="5109686"/>
            <a:ext cx="7846457" cy="1113592"/>
          </a:xfrm>
          <a:prstGeom prst="roundRect">
            <a:avLst>
              <a:gd name="adj" fmla="val 9854"/>
            </a:avLst>
          </a:prstGeom>
          <a:solidFill>
            <a:srgbClr val="090E3F"/>
          </a:solidFill>
          <a:ln w="22860">
            <a:solidFill>
              <a:srgbClr val="414677"/>
            </a:solidFill>
            <a:prstDash val="solid"/>
          </a:ln>
        </p:spPr>
      </p:sp>
      <p:sp>
        <p:nvSpPr>
          <p:cNvPr id="14" name="Shape 8"/>
          <p:cNvSpPr/>
          <p:nvPr/>
        </p:nvSpPr>
        <p:spPr>
          <a:xfrm>
            <a:off x="6112312" y="5109686"/>
            <a:ext cx="91440" cy="1113592"/>
          </a:xfrm>
          <a:prstGeom prst="roundRect">
            <a:avLst>
              <a:gd name="adj" fmla="val 85141"/>
            </a:avLst>
          </a:prstGeom>
          <a:solidFill>
            <a:srgbClr val="EEAEF6"/>
          </a:solidFill>
          <a:ln/>
        </p:spPr>
      </p:sp>
      <p:sp>
        <p:nvSpPr>
          <p:cNvPr id="15" name="Text 9"/>
          <p:cNvSpPr/>
          <p:nvPr/>
        </p:nvSpPr>
        <p:spPr>
          <a:xfrm>
            <a:off x="6411873" y="5317808"/>
            <a:ext cx="2316956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Product Positioning</a:t>
            </a:r>
            <a:endParaRPr lang="en-US" sz="1800" dirty="0"/>
          </a:p>
        </p:txBody>
      </p:sp>
      <p:sp>
        <p:nvSpPr>
          <p:cNvPr id="16" name="Text 10"/>
          <p:cNvSpPr/>
          <p:nvPr/>
        </p:nvSpPr>
        <p:spPr>
          <a:xfrm>
            <a:off x="6411873" y="5718572"/>
            <a:ext cx="7361634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Highlight top-rated items (Gloves, Sandals, Boots) in marketing campaigns</a:t>
            </a:r>
            <a:endParaRPr lang="en-US" sz="1450" dirty="0"/>
          </a:p>
        </p:txBody>
      </p:sp>
      <p:sp>
        <p:nvSpPr>
          <p:cNvPr id="17" name="Shape 11"/>
          <p:cNvSpPr/>
          <p:nvPr/>
        </p:nvSpPr>
        <p:spPr>
          <a:xfrm>
            <a:off x="6135172" y="6408539"/>
            <a:ext cx="7846457" cy="1113592"/>
          </a:xfrm>
          <a:prstGeom prst="roundRect">
            <a:avLst>
              <a:gd name="adj" fmla="val 9854"/>
            </a:avLst>
          </a:prstGeom>
          <a:solidFill>
            <a:srgbClr val="090E3F"/>
          </a:solidFill>
          <a:ln w="22860">
            <a:solidFill>
              <a:srgbClr val="414677"/>
            </a:solidFill>
            <a:prstDash val="solid"/>
          </a:ln>
        </p:spPr>
      </p:sp>
      <p:sp>
        <p:nvSpPr>
          <p:cNvPr id="18" name="Shape 12"/>
          <p:cNvSpPr/>
          <p:nvPr/>
        </p:nvSpPr>
        <p:spPr>
          <a:xfrm>
            <a:off x="6112312" y="6408539"/>
            <a:ext cx="91440" cy="1113592"/>
          </a:xfrm>
          <a:prstGeom prst="roundRect">
            <a:avLst>
              <a:gd name="adj" fmla="val 85141"/>
            </a:avLst>
          </a:prstGeom>
          <a:solidFill>
            <a:srgbClr val="EEAEF6"/>
          </a:solidFill>
          <a:ln/>
        </p:spPr>
      </p:sp>
      <p:sp>
        <p:nvSpPr>
          <p:cNvPr id="19" name="Text 13"/>
          <p:cNvSpPr/>
          <p:nvPr/>
        </p:nvSpPr>
        <p:spPr>
          <a:xfrm>
            <a:off x="6411873" y="6616660"/>
            <a:ext cx="2316956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Targeted Marketing</a:t>
            </a:r>
            <a:endParaRPr lang="en-US" sz="1800" dirty="0"/>
          </a:p>
        </p:txBody>
      </p:sp>
      <p:sp>
        <p:nvSpPr>
          <p:cNvPr id="20" name="Text 14"/>
          <p:cNvSpPr/>
          <p:nvPr/>
        </p:nvSpPr>
        <p:spPr>
          <a:xfrm>
            <a:off x="6411873" y="7017425"/>
            <a:ext cx="7361634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on high-revenue segments: Young Adults and express-shipping users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782717"/>
            <a:ext cx="5522357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Dataset Overview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73073" y="1914525"/>
            <a:ext cx="2348508" cy="728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3,900</a:t>
            </a:r>
            <a:endParaRPr lang="en-US" sz="5700" dirty="0"/>
          </a:p>
        </p:txBody>
      </p:sp>
      <p:sp>
        <p:nvSpPr>
          <p:cNvPr id="5" name="Text 2"/>
          <p:cNvSpPr/>
          <p:nvPr/>
        </p:nvSpPr>
        <p:spPr>
          <a:xfrm>
            <a:off x="773073" y="2919413"/>
            <a:ext cx="234850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Total Purchases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73073" y="3396972"/>
            <a:ext cx="2348508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Transactions analyzed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3397687" y="1914525"/>
            <a:ext cx="2348508" cy="728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18</a:t>
            </a:r>
            <a:endParaRPr lang="en-US" sz="5700" dirty="0"/>
          </a:p>
        </p:txBody>
      </p:sp>
      <p:sp>
        <p:nvSpPr>
          <p:cNvPr id="8" name="Text 5"/>
          <p:cNvSpPr/>
          <p:nvPr/>
        </p:nvSpPr>
        <p:spPr>
          <a:xfrm>
            <a:off x="3397687" y="2919413"/>
            <a:ext cx="234850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Points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3397687" y="3396972"/>
            <a:ext cx="2348508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Features per transaction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6022300" y="1914525"/>
            <a:ext cx="2348508" cy="728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</a:t>
            </a:r>
            <a:endParaRPr lang="en-US" sz="5700" dirty="0"/>
          </a:p>
        </p:txBody>
      </p:sp>
      <p:sp>
        <p:nvSpPr>
          <p:cNvPr id="11" name="Text 8"/>
          <p:cNvSpPr/>
          <p:nvPr/>
        </p:nvSpPr>
        <p:spPr>
          <a:xfrm>
            <a:off x="6022300" y="2919413"/>
            <a:ext cx="234850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Categories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022300" y="3396972"/>
            <a:ext cx="2348508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segments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3397687" y="4655820"/>
            <a:ext cx="2348508" cy="728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00"/>
              </a:lnSpc>
              <a:buNone/>
            </a:pPr>
            <a:r>
              <a:rPr lang="en-US" sz="57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50</a:t>
            </a:r>
            <a:endParaRPr lang="en-US" sz="5700" dirty="0"/>
          </a:p>
        </p:txBody>
      </p:sp>
      <p:sp>
        <p:nvSpPr>
          <p:cNvPr id="14" name="Text 11"/>
          <p:cNvSpPr/>
          <p:nvPr/>
        </p:nvSpPr>
        <p:spPr>
          <a:xfrm>
            <a:off x="3397687" y="5660708"/>
            <a:ext cx="234850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Locations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3397687" y="6138267"/>
            <a:ext cx="2348508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Geographic coverage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773073" y="6740128"/>
            <a:ext cx="7597854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dataset covering demographics, purchase details, and shopping behavior patterns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88369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Preparation &amp; Engineering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4196358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37876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Imported dataset, checked structure with df.info() and summary statistics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022044"/>
            <a:ext cx="4196358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196352"/>
            <a:ext cx="31349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Imputed 37 missing Review Rating values using median by category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022044"/>
            <a:ext cx="4196358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196352"/>
            <a:ext cx="28416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age_group bins and purchase_frequency_days columns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338763"/>
            <a:ext cx="29825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Standardization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Renamed columns to snake case, dropped redundant promo_code_used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164455"/>
            <a:ext cx="6407944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338763"/>
            <a:ext cx="29550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5829181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Connected to PostgreSQL for advanced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56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Revenue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71449"/>
            <a:ext cx="362509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Gender Revenue Split</a:t>
            </a:r>
            <a:endParaRPr lang="en-US" sz="26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51892"/>
            <a:ext cx="6244709" cy="3239691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3003947" y="6022062"/>
            <a:ext cx="226814" cy="226814"/>
          </a:xfrm>
          <a:prstGeom prst="roundRect">
            <a:avLst>
              <a:gd name="adj" fmla="val 8063"/>
            </a:avLst>
          </a:prstGeom>
          <a:solidFill>
            <a:srgbClr val="570B60"/>
          </a:solidFill>
          <a:ln/>
        </p:spPr>
      </p:sp>
      <p:sp>
        <p:nvSpPr>
          <p:cNvPr id="6" name="Text 3"/>
          <p:cNvSpPr/>
          <p:nvPr/>
        </p:nvSpPr>
        <p:spPr>
          <a:xfrm>
            <a:off x="3291721" y="6022062"/>
            <a:ext cx="54816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992285" y="6022062"/>
            <a:ext cx="226814" cy="226814"/>
          </a:xfrm>
          <a:prstGeom prst="roundRect">
            <a:avLst>
              <a:gd name="adj" fmla="val 8063"/>
            </a:avLst>
          </a:prstGeom>
          <a:solidFill>
            <a:srgbClr val="D73EEA"/>
          </a:solidFill>
          <a:ln/>
        </p:spPr>
      </p:sp>
      <p:sp>
        <p:nvSpPr>
          <p:cNvPr id="8" name="Text 5"/>
          <p:cNvSpPr/>
          <p:nvPr/>
        </p:nvSpPr>
        <p:spPr>
          <a:xfrm>
            <a:off x="4280059" y="6022062"/>
            <a:ext cx="848558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Female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50402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EAEF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Male customers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generate 68% of total revenue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2071449"/>
            <a:ext cx="379999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Revenue by Age Group</a:t>
            </a:r>
            <a:endParaRPr lang="en-US" sz="26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521" y="2751892"/>
            <a:ext cx="6244709" cy="349698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599521" y="650402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Young adults lead revenue generation across all segments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969" y="597694"/>
            <a:ext cx="7662863" cy="1322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Customer Segmentation Analysis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26969" y="2237303"/>
            <a:ext cx="3725585" cy="2022991"/>
          </a:xfrm>
          <a:prstGeom prst="roundRect">
            <a:avLst>
              <a:gd name="adj" fmla="val 4393"/>
            </a:avLst>
          </a:prstGeom>
          <a:solidFill>
            <a:srgbClr val="282D5E"/>
          </a:solidFill>
          <a:ln/>
        </p:spPr>
      </p:sp>
      <p:sp>
        <p:nvSpPr>
          <p:cNvPr id="5" name="Text 2"/>
          <p:cNvSpPr/>
          <p:nvPr/>
        </p:nvSpPr>
        <p:spPr>
          <a:xfrm>
            <a:off x="6438543" y="2448878"/>
            <a:ext cx="264485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Loyal Customers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38543" y="2906316"/>
            <a:ext cx="330243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3,116 customers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6438543" y="3371731"/>
            <a:ext cx="3302437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Highest purchase frequency, core revenue drivers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64128" y="2237303"/>
            <a:ext cx="3725704" cy="2022991"/>
          </a:xfrm>
          <a:prstGeom prst="roundRect">
            <a:avLst>
              <a:gd name="adj" fmla="val 4393"/>
            </a:avLst>
          </a:prstGeom>
          <a:solidFill>
            <a:srgbClr val="282D5E"/>
          </a:solidFill>
          <a:ln/>
        </p:spPr>
      </p:sp>
      <p:sp>
        <p:nvSpPr>
          <p:cNvPr id="9" name="Text 6"/>
          <p:cNvSpPr/>
          <p:nvPr/>
        </p:nvSpPr>
        <p:spPr>
          <a:xfrm>
            <a:off x="10375702" y="2448878"/>
            <a:ext cx="264485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Returning Buyers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10375702" y="2906316"/>
            <a:ext cx="3302556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701 customers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10375702" y="3371731"/>
            <a:ext cx="3302556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Growing engagement, conversion opportunity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6969" y="4471868"/>
            <a:ext cx="7662863" cy="1684496"/>
          </a:xfrm>
          <a:prstGeom prst="roundRect">
            <a:avLst>
              <a:gd name="adj" fmla="val 5276"/>
            </a:avLst>
          </a:prstGeom>
          <a:solidFill>
            <a:srgbClr val="282D5E"/>
          </a:solidFill>
          <a:ln/>
        </p:spPr>
      </p:sp>
      <p:sp>
        <p:nvSpPr>
          <p:cNvPr id="13" name="Text 10"/>
          <p:cNvSpPr/>
          <p:nvPr/>
        </p:nvSpPr>
        <p:spPr>
          <a:xfrm>
            <a:off x="6438543" y="4683443"/>
            <a:ext cx="264485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New Customers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6438543" y="5140881"/>
            <a:ext cx="7239714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83 customers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6438543" y="5606296"/>
            <a:ext cx="7239714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Fresh acquisition, nurture potential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226969" y="6394371"/>
            <a:ext cx="7662863" cy="1237536"/>
          </a:xfrm>
          <a:prstGeom prst="roundRect">
            <a:avLst>
              <a:gd name="adj" fmla="val 7181"/>
            </a:avLst>
          </a:prstGeom>
          <a:solidFill>
            <a:srgbClr val="3E0845"/>
          </a:solidFill>
          <a:ln/>
        </p:spPr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543" y="6717506"/>
            <a:ext cx="264438" cy="211574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6914555" y="6658808"/>
            <a:ext cx="6763703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4379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Finding: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80% of customers are loyal, indicating strong retention but limited new customer acquisition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8982" y="337066"/>
            <a:ext cx="309753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Subscription Impact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3746897" y="1838444"/>
            <a:ext cx="1507569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27%</a:t>
            </a:r>
            <a:endParaRPr lang="en-US" sz="2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1519" y="1072396"/>
            <a:ext cx="1838563" cy="18385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734752" y="3064073"/>
            <a:ext cx="1532215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Subscribers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428982" y="3378041"/>
            <a:ext cx="8143756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1,053 customers</a:t>
            </a:r>
            <a:endParaRPr lang="en-US" sz="950" dirty="0"/>
          </a:p>
        </p:txBody>
      </p:sp>
      <p:sp>
        <p:nvSpPr>
          <p:cNvPr id="7" name="Text 4"/>
          <p:cNvSpPr/>
          <p:nvPr/>
        </p:nvSpPr>
        <p:spPr>
          <a:xfrm>
            <a:off x="3746897" y="4616053"/>
            <a:ext cx="1507569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73%</a:t>
            </a:r>
            <a:endParaRPr lang="en-US" sz="24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519" y="3850005"/>
            <a:ext cx="1838563" cy="183856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734752" y="5841682"/>
            <a:ext cx="1532215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Non-Subscribers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428982" y="6155650"/>
            <a:ext cx="8143756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2,847 customers</a:t>
            </a:r>
            <a:endParaRPr lang="en-US" sz="950" dirty="0"/>
          </a:p>
        </p:txBody>
      </p:sp>
      <p:sp>
        <p:nvSpPr>
          <p:cNvPr id="11" name="Text 7"/>
          <p:cNvSpPr/>
          <p:nvPr/>
        </p:nvSpPr>
        <p:spPr>
          <a:xfrm>
            <a:off x="428982" y="6489740"/>
            <a:ext cx="2019776" cy="229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Spending Comparison</a:t>
            </a:r>
            <a:endParaRPr lang="en-US" sz="1400" dirty="0"/>
          </a:p>
        </p:txBody>
      </p:sp>
      <p:sp>
        <p:nvSpPr>
          <p:cNvPr id="12" name="Text 8"/>
          <p:cNvSpPr/>
          <p:nvPr/>
        </p:nvSpPr>
        <p:spPr>
          <a:xfrm>
            <a:off x="428982" y="6842046"/>
            <a:ext cx="8143756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Subscribers: </a:t>
            </a:r>
            <a:pPr algn="l" indent="0" marL="0">
              <a:lnSpc>
                <a:spcPts val="1500"/>
              </a:lnSpc>
              <a:buNone/>
            </a:pPr>
            <a:r>
              <a:rPr lang="en-US" sz="9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$59.49</a:t>
            </a:r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average spend</a:t>
            </a:r>
            <a:endParaRPr lang="en-US" sz="950" dirty="0"/>
          </a:p>
        </p:txBody>
      </p:sp>
      <p:sp>
        <p:nvSpPr>
          <p:cNvPr id="13" name="Text 9"/>
          <p:cNvSpPr/>
          <p:nvPr/>
        </p:nvSpPr>
        <p:spPr>
          <a:xfrm>
            <a:off x="428982" y="7081123"/>
            <a:ext cx="8143756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Non-subscribers: </a:t>
            </a:r>
            <a:pPr algn="l" indent="0" marL="0">
              <a:lnSpc>
                <a:spcPts val="1500"/>
              </a:lnSpc>
              <a:buNone/>
            </a:pPr>
            <a:r>
              <a:rPr lang="en-US" sz="9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$59.87</a:t>
            </a:r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average spend</a:t>
            </a:r>
            <a:endParaRPr lang="en-US" sz="950" dirty="0"/>
          </a:p>
        </p:txBody>
      </p:sp>
      <p:sp>
        <p:nvSpPr>
          <p:cNvPr id="14" name="Text 10"/>
          <p:cNvSpPr/>
          <p:nvPr/>
        </p:nvSpPr>
        <p:spPr>
          <a:xfrm>
            <a:off x="428982" y="7320201"/>
            <a:ext cx="8143756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Minimal difference in purchase behavior</a:t>
            </a:r>
            <a:endParaRPr lang="en-US" sz="950" dirty="0"/>
          </a:p>
        </p:txBody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9443" y="1041797"/>
            <a:ext cx="5329476" cy="532947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428982" y="7697153"/>
            <a:ext cx="13772436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EAEF6"/>
                </a:highlight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Opportunity:</a:t>
            </a:r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Subscription benefits not driving higher spend—need stronger value proposition</a:t>
            </a:r>
            <a:endParaRPr lang="en-US" sz="9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7118"/>
            <a:ext cx="60734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Product Performance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6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Top Rated: Gloves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3675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3.86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average rating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2146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Sandals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263675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3.84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average rating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2146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Boots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263675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3.82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average rating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3368192"/>
            <a:ext cx="13042821" cy="35957"/>
          </a:xfrm>
          <a:prstGeom prst="rect">
            <a:avLst/>
          </a:prstGeom>
          <a:solidFill>
            <a:srgbClr val="E5DCE6">
              <a:alpha val="5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93790" y="3744278"/>
            <a:ext cx="411194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Best Sellers by Category</a:t>
            </a:r>
            <a:endParaRPr lang="en-US" sz="2650" dirty="0"/>
          </a:p>
        </p:txBody>
      </p:sp>
      <p:sp>
        <p:nvSpPr>
          <p:cNvPr id="11" name="Shape 9"/>
          <p:cNvSpPr/>
          <p:nvPr/>
        </p:nvSpPr>
        <p:spPr>
          <a:xfrm>
            <a:off x="793790" y="4509730"/>
            <a:ext cx="6407944" cy="1367909"/>
          </a:xfrm>
          <a:prstGeom prst="roundRect">
            <a:avLst>
              <a:gd name="adj" fmla="val 6964"/>
            </a:avLst>
          </a:prstGeom>
          <a:solidFill>
            <a:srgbClr val="090E3F"/>
          </a:solidFill>
          <a:ln w="30480">
            <a:solidFill>
              <a:srgbClr val="414677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51084" y="47670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Clothing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051084" y="525744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Blouse (171), Pants (171), Shirt (169)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8548" y="4509730"/>
            <a:ext cx="6408063" cy="1367909"/>
          </a:xfrm>
          <a:prstGeom prst="roundRect">
            <a:avLst>
              <a:gd name="adj" fmla="val 6964"/>
            </a:avLst>
          </a:prstGeom>
          <a:solidFill>
            <a:srgbClr val="090E3F"/>
          </a:solidFill>
          <a:ln w="30480">
            <a:solidFill>
              <a:srgbClr val="414677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85842" y="47670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Accessories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685842" y="5257443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Jewelry (171), Sunglasses (161), Belt (161)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93790" y="6104453"/>
            <a:ext cx="6407944" cy="1367909"/>
          </a:xfrm>
          <a:prstGeom prst="roundRect">
            <a:avLst>
              <a:gd name="adj" fmla="val 6964"/>
            </a:avLst>
          </a:prstGeom>
          <a:solidFill>
            <a:srgbClr val="090E3F"/>
          </a:solidFill>
          <a:ln w="30480">
            <a:solidFill>
              <a:srgbClr val="414677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1051084" y="63617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Footwear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1051084" y="6852166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Sandals (160), Shoes (150), Sneakers (145)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6104453"/>
            <a:ext cx="6408063" cy="1367909"/>
          </a:xfrm>
          <a:prstGeom prst="roundRect">
            <a:avLst>
              <a:gd name="adj" fmla="val 6964"/>
            </a:avLst>
          </a:prstGeom>
          <a:solidFill>
            <a:srgbClr val="090E3F"/>
          </a:solidFill>
          <a:ln w="30480">
            <a:solidFill>
              <a:srgbClr val="414677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685842" y="63617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Outerwear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685842" y="6852166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Jacket (163), Coat (161)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9113" y="407908"/>
            <a:ext cx="4962287" cy="463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Discount Strategy Analysis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19113" y="1242060"/>
            <a:ext cx="2901553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High-Value Discount Users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19113" y="1668423"/>
            <a:ext cx="5917525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EAEF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839 customers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used discounts but spent above average ($59.76)</a:t>
            </a:r>
            <a:endParaRPr lang="en-US" sz="11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9113" y="2072521"/>
            <a:ext cx="5917525" cy="591752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805970" y="1242060"/>
            <a:ext cx="3321963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Discount-Dependent Products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805970" y="1761053"/>
            <a:ext cx="6780133" cy="185380"/>
          </a:xfrm>
          <a:prstGeom prst="roundRect">
            <a:avLst>
              <a:gd name="adj" fmla="val 33608"/>
            </a:avLst>
          </a:prstGeom>
          <a:solidFill>
            <a:srgbClr val="282D5E"/>
          </a:solidFill>
          <a:ln/>
        </p:spPr>
      </p:sp>
      <p:sp>
        <p:nvSpPr>
          <p:cNvPr id="8" name="Shape 5"/>
          <p:cNvSpPr/>
          <p:nvPr/>
        </p:nvSpPr>
        <p:spPr>
          <a:xfrm>
            <a:off x="6805970" y="1761053"/>
            <a:ext cx="3390067" cy="185380"/>
          </a:xfrm>
          <a:prstGeom prst="roundRect">
            <a:avLst>
              <a:gd name="adj" fmla="val 33608"/>
            </a:avLst>
          </a:prstGeom>
          <a:solidFill>
            <a:srgbClr val="EEAEF6"/>
          </a:solidFill>
          <a:ln/>
        </p:spPr>
      </p:sp>
      <p:sp>
        <p:nvSpPr>
          <p:cNvPr id="9" name="Text 6"/>
          <p:cNvSpPr/>
          <p:nvPr/>
        </p:nvSpPr>
        <p:spPr>
          <a:xfrm>
            <a:off x="13697307" y="1761053"/>
            <a:ext cx="421481" cy="185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50%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805970" y="2131695"/>
            <a:ext cx="1854160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Hat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6805970" y="2734032"/>
            <a:ext cx="6635829" cy="185380"/>
          </a:xfrm>
          <a:prstGeom prst="roundRect">
            <a:avLst>
              <a:gd name="adj" fmla="val 33608"/>
            </a:avLst>
          </a:prstGeom>
          <a:solidFill>
            <a:srgbClr val="282D5E"/>
          </a:solidFill>
          <a:ln/>
        </p:spPr>
      </p:sp>
      <p:sp>
        <p:nvSpPr>
          <p:cNvPr id="12" name="Shape 9"/>
          <p:cNvSpPr/>
          <p:nvPr/>
        </p:nvSpPr>
        <p:spPr>
          <a:xfrm>
            <a:off x="6805970" y="2734032"/>
            <a:ext cx="3297912" cy="185380"/>
          </a:xfrm>
          <a:prstGeom prst="roundRect">
            <a:avLst>
              <a:gd name="adj" fmla="val 33608"/>
            </a:avLst>
          </a:prstGeom>
          <a:solidFill>
            <a:srgbClr val="EEAEF6"/>
          </a:solidFill>
          <a:ln/>
        </p:spPr>
      </p:sp>
      <p:sp>
        <p:nvSpPr>
          <p:cNvPr id="13" name="Text 10"/>
          <p:cNvSpPr/>
          <p:nvPr/>
        </p:nvSpPr>
        <p:spPr>
          <a:xfrm>
            <a:off x="13553003" y="2734032"/>
            <a:ext cx="565785" cy="185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49.7%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6805970" y="3104674"/>
            <a:ext cx="1854160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Sneakers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805970" y="3707011"/>
            <a:ext cx="6669167" cy="185380"/>
          </a:xfrm>
          <a:prstGeom prst="roundRect">
            <a:avLst>
              <a:gd name="adj" fmla="val 33608"/>
            </a:avLst>
          </a:prstGeom>
          <a:solidFill>
            <a:srgbClr val="282D5E"/>
          </a:solidFill>
          <a:ln/>
        </p:spPr>
      </p:sp>
      <p:sp>
        <p:nvSpPr>
          <p:cNvPr id="16" name="Shape 13"/>
          <p:cNvSpPr/>
          <p:nvPr/>
        </p:nvSpPr>
        <p:spPr>
          <a:xfrm>
            <a:off x="6805970" y="3707011"/>
            <a:ext cx="3274457" cy="185380"/>
          </a:xfrm>
          <a:prstGeom prst="roundRect">
            <a:avLst>
              <a:gd name="adj" fmla="val 33608"/>
            </a:avLst>
          </a:prstGeom>
          <a:solidFill>
            <a:srgbClr val="EEAEF6"/>
          </a:solidFill>
          <a:ln/>
        </p:spPr>
      </p:sp>
      <p:sp>
        <p:nvSpPr>
          <p:cNvPr id="17" name="Text 14"/>
          <p:cNvSpPr/>
          <p:nvPr/>
        </p:nvSpPr>
        <p:spPr>
          <a:xfrm>
            <a:off x="13586341" y="3707011"/>
            <a:ext cx="532448" cy="185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49.1%</a:t>
            </a:r>
            <a:endParaRPr lang="en-US" sz="1450" dirty="0"/>
          </a:p>
        </p:txBody>
      </p:sp>
      <p:sp>
        <p:nvSpPr>
          <p:cNvPr id="18" name="Text 15"/>
          <p:cNvSpPr/>
          <p:nvPr/>
        </p:nvSpPr>
        <p:spPr>
          <a:xfrm>
            <a:off x="6805970" y="4077653"/>
            <a:ext cx="1854160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Coat</a:t>
            </a:r>
            <a:endParaRPr lang="en-US" sz="1450" dirty="0"/>
          </a:p>
        </p:txBody>
      </p:sp>
      <p:sp>
        <p:nvSpPr>
          <p:cNvPr id="19" name="Shape 16"/>
          <p:cNvSpPr/>
          <p:nvPr/>
        </p:nvSpPr>
        <p:spPr>
          <a:xfrm>
            <a:off x="6805970" y="4679990"/>
            <a:ext cx="6611303" cy="185380"/>
          </a:xfrm>
          <a:prstGeom prst="roundRect">
            <a:avLst>
              <a:gd name="adj" fmla="val 33608"/>
            </a:avLst>
          </a:prstGeom>
          <a:solidFill>
            <a:srgbClr val="282D5E"/>
          </a:solidFill>
          <a:ln/>
        </p:spPr>
      </p:sp>
      <p:sp>
        <p:nvSpPr>
          <p:cNvPr id="20" name="Shape 17"/>
          <p:cNvSpPr/>
          <p:nvPr/>
        </p:nvSpPr>
        <p:spPr>
          <a:xfrm>
            <a:off x="6805970" y="4679990"/>
            <a:ext cx="3186589" cy="185380"/>
          </a:xfrm>
          <a:prstGeom prst="roundRect">
            <a:avLst>
              <a:gd name="adj" fmla="val 33608"/>
            </a:avLst>
          </a:prstGeom>
          <a:solidFill>
            <a:srgbClr val="EEAEF6"/>
          </a:solidFill>
          <a:ln/>
        </p:spPr>
      </p:sp>
      <p:sp>
        <p:nvSpPr>
          <p:cNvPr id="21" name="Text 18"/>
          <p:cNvSpPr/>
          <p:nvPr/>
        </p:nvSpPr>
        <p:spPr>
          <a:xfrm>
            <a:off x="13528477" y="4679990"/>
            <a:ext cx="590312" cy="185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48.2%</a:t>
            </a:r>
            <a:endParaRPr lang="en-US" sz="1450" dirty="0"/>
          </a:p>
        </p:txBody>
      </p:sp>
      <p:sp>
        <p:nvSpPr>
          <p:cNvPr id="22" name="Text 19"/>
          <p:cNvSpPr/>
          <p:nvPr/>
        </p:nvSpPr>
        <p:spPr>
          <a:xfrm>
            <a:off x="6805970" y="5050631"/>
            <a:ext cx="1854160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Sweater</a:t>
            </a:r>
            <a:endParaRPr lang="en-US" sz="1450" dirty="0"/>
          </a:p>
        </p:txBody>
      </p:sp>
      <p:sp>
        <p:nvSpPr>
          <p:cNvPr id="23" name="Shape 20"/>
          <p:cNvSpPr/>
          <p:nvPr/>
        </p:nvSpPr>
        <p:spPr>
          <a:xfrm>
            <a:off x="6805970" y="5652968"/>
            <a:ext cx="6656546" cy="185380"/>
          </a:xfrm>
          <a:prstGeom prst="roundRect">
            <a:avLst>
              <a:gd name="adj" fmla="val 33608"/>
            </a:avLst>
          </a:prstGeom>
          <a:solidFill>
            <a:srgbClr val="282D5E"/>
          </a:solidFill>
          <a:ln/>
        </p:spPr>
      </p:sp>
      <p:sp>
        <p:nvSpPr>
          <p:cNvPr id="24" name="Shape 21"/>
          <p:cNvSpPr/>
          <p:nvPr/>
        </p:nvSpPr>
        <p:spPr>
          <a:xfrm>
            <a:off x="6805970" y="5652968"/>
            <a:ext cx="3155156" cy="185380"/>
          </a:xfrm>
          <a:prstGeom prst="roundRect">
            <a:avLst>
              <a:gd name="adj" fmla="val 33608"/>
            </a:avLst>
          </a:prstGeom>
          <a:solidFill>
            <a:srgbClr val="EEAEF6"/>
          </a:solidFill>
          <a:ln/>
        </p:spPr>
      </p:sp>
      <p:sp>
        <p:nvSpPr>
          <p:cNvPr id="25" name="Text 22"/>
          <p:cNvSpPr/>
          <p:nvPr/>
        </p:nvSpPr>
        <p:spPr>
          <a:xfrm>
            <a:off x="13573720" y="5652968"/>
            <a:ext cx="545068" cy="185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47.4%</a:t>
            </a:r>
            <a:endParaRPr lang="en-US" sz="1450" dirty="0"/>
          </a:p>
        </p:txBody>
      </p:sp>
      <p:sp>
        <p:nvSpPr>
          <p:cNvPr id="26" name="Text 23"/>
          <p:cNvSpPr/>
          <p:nvPr/>
        </p:nvSpPr>
        <p:spPr>
          <a:xfrm>
            <a:off x="6805970" y="6023610"/>
            <a:ext cx="1854160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Pants</a:t>
            </a:r>
            <a:endParaRPr lang="en-US" sz="1450" dirty="0"/>
          </a:p>
        </p:txBody>
      </p:sp>
      <p:sp>
        <p:nvSpPr>
          <p:cNvPr id="27" name="Shape 24"/>
          <p:cNvSpPr/>
          <p:nvPr/>
        </p:nvSpPr>
        <p:spPr>
          <a:xfrm>
            <a:off x="519113" y="8323659"/>
            <a:ext cx="13592175" cy="630079"/>
          </a:xfrm>
          <a:prstGeom prst="roundRect">
            <a:avLst>
              <a:gd name="adj" fmla="val 9888"/>
            </a:avLst>
          </a:prstGeom>
          <a:solidFill>
            <a:srgbClr val="3E0845"/>
          </a:solidFill>
          <a:ln/>
        </p:spPr>
      </p:sp>
      <p:pic>
        <p:nvPicPr>
          <p:cNvPr id="2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345" y="8546783"/>
            <a:ext cx="185380" cy="148233"/>
          </a:xfrm>
          <a:prstGeom prst="rect">
            <a:avLst/>
          </a:prstGeom>
        </p:spPr>
      </p:pic>
      <p:sp>
        <p:nvSpPr>
          <p:cNvPr id="29" name="Text 25"/>
          <p:cNvSpPr/>
          <p:nvPr/>
        </p:nvSpPr>
        <p:spPr>
          <a:xfrm>
            <a:off x="1000958" y="8508921"/>
            <a:ext cx="12962096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9115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Strategic Insight: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Nearly 50% of purchases for certain products rely on discounts—review pricing strategy to protect margins</a:t>
            </a:r>
            <a:endParaRPr lang="en-US" sz="1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4570" y="470535"/>
            <a:ext cx="6326029" cy="534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Shipping &amp; Purchase Patterns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6084570" y="1260991"/>
            <a:ext cx="7947660" cy="2044184"/>
          </a:xfrm>
          <a:prstGeom prst="roundRect">
            <a:avLst>
              <a:gd name="adj" fmla="val 3512"/>
            </a:avLst>
          </a:prstGeom>
          <a:solidFill>
            <a:srgbClr val="282D5E"/>
          </a:solidFill>
          <a:ln/>
        </p:spPr>
      </p:sp>
      <p:sp>
        <p:nvSpPr>
          <p:cNvPr id="5" name="Shape 2"/>
          <p:cNvSpPr/>
          <p:nvPr/>
        </p:nvSpPr>
        <p:spPr>
          <a:xfrm>
            <a:off x="6255425" y="1431846"/>
            <a:ext cx="512683" cy="512683"/>
          </a:xfrm>
          <a:prstGeom prst="roundRect">
            <a:avLst>
              <a:gd name="adj" fmla="val 17833799"/>
            </a:avLst>
          </a:prstGeom>
          <a:solidFill>
            <a:srgbClr val="EEAEF6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96395" y="1572816"/>
            <a:ext cx="230624" cy="23062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255425" y="2115383"/>
            <a:ext cx="2136458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Express Shipping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6255425" y="2484834"/>
            <a:ext cx="760595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$60.48</a:t>
            </a:r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avg purchase</a:t>
            </a:r>
            <a:endParaRPr lang="en-US" sz="1300" dirty="0"/>
          </a:p>
        </p:txBody>
      </p:sp>
      <p:sp>
        <p:nvSpPr>
          <p:cNvPr id="9" name="Text 5"/>
          <p:cNvSpPr/>
          <p:nvPr/>
        </p:nvSpPr>
        <p:spPr>
          <a:xfrm>
            <a:off x="6255425" y="2860834"/>
            <a:ext cx="760595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Higher-value orders</a:t>
            </a:r>
            <a:endParaRPr lang="en-US" sz="1300" dirty="0"/>
          </a:p>
        </p:txBody>
      </p:sp>
      <p:sp>
        <p:nvSpPr>
          <p:cNvPr id="10" name="Shape 6"/>
          <p:cNvSpPr/>
          <p:nvPr/>
        </p:nvSpPr>
        <p:spPr>
          <a:xfrm>
            <a:off x="6084570" y="3476030"/>
            <a:ext cx="7947660" cy="2044184"/>
          </a:xfrm>
          <a:prstGeom prst="roundRect">
            <a:avLst>
              <a:gd name="adj" fmla="val 3512"/>
            </a:avLst>
          </a:prstGeom>
          <a:solidFill>
            <a:srgbClr val="282D5E"/>
          </a:solidFill>
          <a:ln/>
        </p:spPr>
      </p:sp>
      <p:sp>
        <p:nvSpPr>
          <p:cNvPr id="11" name="Shape 7"/>
          <p:cNvSpPr/>
          <p:nvPr/>
        </p:nvSpPr>
        <p:spPr>
          <a:xfrm>
            <a:off x="6255425" y="3646884"/>
            <a:ext cx="512683" cy="512683"/>
          </a:xfrm>
          <a:prstGeom prst="roundRect">
            <a:avLst>
              <a:gd name="adj" fmla="val 17833799"/>
            </a:avLst>
          </a:prstGeom>
          <a:solidFill>
            <a:srgbClr val="EEAEF6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96395" y="3787854"/>
            <a:ext cx="230624" cy="23062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6255425" y="4330422"/>
            <a:ext cx="2136458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Standard Shipping</a:t>
            </a:r>
            <a:endParaRPr lang="en-US" sz="1650" dirty="0"/>
          </a:p>
        </p:txBody>
      </p:sp>
      <p:sp>
        <p:nvSpPr>
          <p:cNvPr id="14" name="Text 9"/>
          <p:cNvSpPr/>
          <p:nvPr/>
        </p:nvSpPr>
        <p:spPr>
          <a:xfrm>
            <a:off x="6255425" y="4699873"/>
            <a:ext cx="760595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$58.46</a:t>
            </a:r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avg purchase</a:t>
            </a:r>
            <a:endParaRPr lang="en-US" sz="1300" dirty="0"/>
          </a:p>
        </p:txBody>
      </p:sp>
      <p:sp>
        <p:nvSpPr>
          <p:cNvPr id="15" name="Text 10"/>
          <p:cNvSpPr/>
          <p:nvPr/>
        </p:nvSpPr>
        <p:spPr>
          <a:xfrm>
            <a:off x="6255425" y="5075873"/>
            <a:ext cx="760595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Cost-conscious buyers</a:t>
            </a:r>
            <a:endParaRPr lang="en-US" sz="1300" dirty="0"/>
          </a:p>
        </p:txBody>
      </p:sp>
      <p:sp>
        <p:nvSpPr>
          <p:cNvPr id="16" name="Text 11"/>
          <p:cNvSpPr/>
          <p:nvPr/>
        </p:nvSpPr>
        <p:spPr>
          <a:xfrm>
            <a:off x="6084570" y="5776555"/>
            <a:ext cx="2908935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Repeat Buyer Behavior</a:t>
            </a:r>
            <a:endParaRPr lang="en-US" sz="2000" dirty="0"/>
          </a:p>
        </p:txBody>
      </p:sp>
      <p:sp>
        <p:nvSpPr>
          <p:cNvPr id="17" name="Text 12"/>
          <p:cNvSpPr/>
          <p:nvPr/>
        </p:nvSpPr>
        <p:spPr>
          <a:xfrm>
            <a:off x="6084570" y="6353294"/>
            <a:ext cx="7947660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Customers with </a:t>
            </a:r>
            <a:pPr algn="l" indent="0" marL="0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5+ purchases:</a:t>
            </a:r>
            <a:endParaRPr lang="en-US" sz="1300" dirty="0"/>
          </a:p>
        </p:txBody>
      </p:sp>
      <p:sp>
        <p:nvSpPr>
          <p:cNvPr id="18" name="Text 13"/>
          <p:cNvSpPr/>
          <p:nvPr/>
        </p:nvSpPr>
        <p:spPr>
          <a:xfrm>
            <a:off x="6084570" y="6818947"/>
            <a:ext cx="7947660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958 are subscribers</a:t>
            </a:r>
            <a:endParaRPr lang="en-US" sz="1300" dirty="0"/>
          </a:p>
        </p:txBody>
      </p:sp>
      <p:sp>
        <p:nvSpPr>
          <p:cNvPr id="19" name="Text 14"/>
          <p:cNvSpPr/>
          <p:nvPr/>
        </p:nvSpPr>
        <p:spPr>
          <a:xfrm>
            <a:off x="6084570" y="7152203"/>
            <a:ext cx="7947660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2,518 are non-subscribers</a:t>
            </a:r>
            <a:endParaRPr lang="en-US" sz="1300" dirty="0"/>
          </a:p>
        </p:txBody>
      </p:sp>
      <p:sp>
        <p:nvSpPr>
          <p:cNvPr id="20" name="Text 15"/>
          <p:cNvSpPr/>
          <p:nvPr/>
        </p:nvSpPr>
        <p:spPr>
          <a:xfrm>
            <a:off x="6084570" y="7485459"/>
            <a:ext cx="7947660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Opportunity to convert loyal non-subscribers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2025-12-20T18:53:43Z</dcterms:created>
  <dcterms:modified xsi:type="dcterms:W3CDTF">2025-12-20T18:53:43Z</dcterms:modified>
</cp:coreProperties>
</file>